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99"/>
  </p:notesMasterIdLst>
  <p:sldIdLst>
    <p:sldId id="256" r:id="rId2"/>
    <p:sldId id="260" r:id="rId3"/>
    <p:sldId id="262" r:id="rId4"/>
    <p:sldId id="292" r:id="rId5"/>
    <p:sldId id="364" r:id="rId6"/>
    <p:sldId id="379" r:id="rId7"/>
    <p:sldId id="380" r:id="rId8"/>
    <p:sldId id="341" r:id="rId9"/>
    <p:sldId id="367" r:id="rId10"/>
    <p:sldId id="381" r:id="rId11"/>
    <p:sldId id="382" r:id="rId12"/>
    <p:sldId id="342" r:id="rId13"/>
    <p:sldId id="370" r:id="rId14"/>
    <p:sldId id="383" r:id="rId15"/>
    <p:sldId id="384" r:id="rId16"/>
    <p:sldId id="343" r:id="rId17"/>
    <p:sldId id="373" r:id="rId18"/>
    <p:sldId id="385" r:id="rId19"/>
    <p:sldId id="386" r:id="rId20"/>
    <p:sldId id="344" r:id="rId21"/>
    <p:sldId id="376" r:id="rId22"/>
    <p:sldId id="387" r:id="rId23"/>
    <p:sldId id="388" r:id="rId24"/>
    <p:sldId id="350" r:id="rId25"/>
    <p:sldId id="345" r:id="rId26"/>
    <p:sldId id="389" r:id="rId27"/>
    <p:sldId id="390" r:id="rId28"/>
    <p:sldId id="391" r:id="rId29"/>
    <p:sldId id="346" r:id="rId30"/>
    <p:sldId id="392" r:id="rId31"/>
    <p:sldId id="393" r:id="rId32"/>
    <p:sldId id="394" r:id="rId33"/>
    <p:sldId id="347" r:id="rId34"/>
    <p:sldId id="395" r:id="rId35"/>
    <p:sldId id="396" r:id="rId36"/>
    <p:sldId id="397" r:id="rId37"/>
    <p:sldId id="348" r:id="rId38"/>
    <p:sldId id="398" r:id="rId39"/>
    <p:sldId id="399" r:id="rId40"/>
    <p:sldId id="400" r:id="rId41"/>
    <p:sldId id="349" r:id="rId42"/>
    <p:sldId id="401" r:id="rId43"/>
    <p:sldId id="402" r:id="rId44"/>
    <p:sldId id="403" r:id="rId45"/>
    <p:sldId id="351" r:id="rId46"/>
    <p:sldId id="404" r:id="rId47"/>
    <p:sldId id="405" r:id="rId48"/>
    <p:sldId id="406" r:id="rId49"/>
    <p:sldId id="352" r:id="rId50"/>
    <p:sldId id="407" r:id="rId51"/>
    <p:sldId id="408" r:id="rId52"/>
    <p:sldId id="353" r:id="rId53"/>
    <p:sldId id="354" r:id="rId54"/>
    <p:sldId id="412" r:id="rId55"/>
    <p:sldId id="410" r:id="rId56"/>
    <p:sldId id="411" r:id="rId57"/>
    <p:sldId id="363" r:id="rId58"/>
    <p:sldId id="439" r:id="rId59"/>
    <p:sldId id="409" r:id="rId60"/>
    <p:sldId id="413" r:id="rId61"/>
    <p:sldId id="414" r:id="rId62"/>
    <p:sldId id="355" r:id="rId63"/>
    <p:sldId id="440" r:id="rId64"/>
    <p:sldId id="415" r:id="rId65"/>
    <p:sldId id="416" r:id="rId66"/>
    <p:sldId id="417" r:id="rId67"/>
    <p:sldId id="356" r:id="rId68"/>
    <p:sldId id="441" r:id="rId69"/>
    <p:sldId id="418" r:id="rId70"/>
    <p:sldId id="419" r:id="rId71"/>
    <p:sldId id="420" r:id="rId72"/>
    <p:sldId id="357" r:id="rId73"/>
    <p:sldId id="442" r:id="rId74"/>
    <p:sldId id="421" r:id="rId75"/>
    <p:sldId id="422" r:id="rId76"/>
    <p:sldId id="358" r:id="rId77"/>
    <p:sldId id="443" r:id="rId78"/>
    <p:sldId id="424" r:id="rId79"/>
    <p:sldId id="425" r:id="rId80"/>
    <p:sldId id="426" r:id="rId81"/>
    <p:sldId id="359" r:id="rId82"/>
    <p:sldId id="427" r:id="rId83"/>
    <p:sldId id="428" r:id="rId84"/>
    <p:sldId id="429" r:id="rId85"/>
    <p:sldId id="360" r:id="rId86"/>
    <p:sldId id="430" r:id="rId87"/>
    <p:sldId id="431" r:id="rId88"/>
    <p:sldId id="432" r:id="rId89"/>
    <p:sldId id="361" r:id="rId90"/>
    <p:sldId id="433" r:id="rId91"/>
    <p:sldId id="434" r:id="rId92"/>
    <p:sldId id="435" r:id="rId93"/>
    <p:sldId id="362" r:id="rId94"/>
    <p:sldId id="436" r:id="rId95"/>
    <p:sldId id="437" r:id="rId96"/>
    <p:sldId id="438" r:id="rId97"/>
    <p:sldId id="277" r:id="rId98"/>
  </p:sldIdLst>
  <p:sldSz cx="9144000" cy="5143500" type="screen16x9"/>
  <p:notesSz cx="6858000" cy="9144000"/>
  <p:embeddedFontLst>
    <p:embeddedFont>
      <p:font typeface="Bebas Neue" panose="020B0604020202020204" charset="0"/>
      <p:regular r:id="rId100"/>
    </p:embeddedFont>
    <p:embeddedFont>
      <p:font typeface="Fira Code" panose="020B0809050000020004" pitchFamily="49" charset="0"/>
      <p:regular r:id="rId101"/>
      <p:bold r:id="rId102"/>
    </p:embeddedFont>
    <p:embeddedFont>
      <p:font typeface="Fira Code Light" panose="020B0809050000020004" pitchFamily="49" charset="0"/>
      <p:regular r:id="rId103"/>
      <p:bold r:id="rId104"/>
    </p:embeddedFont>
    <p:embeddedFont>
      <p:font typeface="Open Sans" panose="020B0606030504020204" pitchFamily="34" charset="0"/>
      <p:regular r:id="rId105"/>
      <p:bold r:id="rId106"/>
      <p:italic r:id="rId107"/>
      <p:boldItalic r:id="rId108"/>
    </p:embeddedFont>
    <p:embeddedFont>
      <p:font typeface="Oswald" panose="00000500000000000000" pitchFamily="2" charset="0"/>
      <p:regular r:id="rId109"/>
      <p:bold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DF02A-485B-4960-8E26-1FAB24E9E547}">
  <a:tblStyle styleId="{0A2DF02A-485B-4960-8E26-1FAB24E9E5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3" autoAdjust="0"/>
    <p:restoredTop sz="96702" autoAdjust="0"/>
  </p:normalViewPr>
  <p:slideViewPr>
    <p:cSldViewPr snapToGrid="0">
      <p:cViewPr>
        <p:scale>
          <a:sx n="100" d="100"/>
          <a:sy n="100" d="100"/>
        </p:scale>
        <p:origin x="388" y="-36"/>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121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28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437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85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4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195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8926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36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1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3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92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118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44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84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07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3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302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63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46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276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524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37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986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642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682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CO" b="1" i="1" dirty="0"/>
          </a:p>
        </p:txBody>
      </p:sp>
    </p:spTree>
    <p:extLst>
      <p:ext uri="{BB962C8B-B14F-4D97-AF65-F5344CB8AC3E}">
        <p14:creationId xmlns:p14="http://schemas.microsoft.com/office/powerpoint/2010/main" val="786670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Diagrama de secuencias :Clase</a:t>
            </a:r>
            <a:endParaRPr dirty="0"/>
          </a:p>
        </p:txBody>
      </p:sp>
    </p:spTree>
    <p:extLst>
      <p:ext uri="{BB962C8B-B14F-4D97-AF65-F5344CB8AC3E}">
        <p14:creationId xmlns:p14="http://schemas.microsoft.com/office/powerpoint/2010/main" val="2526738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3073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46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60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745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9540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05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282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2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8060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79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38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74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9108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591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318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VERIFICAR DIAGRAMA</a:t>
            </a:r>
            <a:endParaRPr dirty="0"/>
          </a:p>
        </p:txBody>
      </p:sp>
    </p:spTree>
    <p:extLst>
      <p:ext uri="{BB962C8B-B14F-4D97-AF65-F5344CB8AC3E}">
        <p14:creationId xmlns:p14="http://schemas.microsoft.com/office/powerpoint/2010/main" val="1289674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4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3982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892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12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5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0494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655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10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103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2523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512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765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597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3677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94226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083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981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854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546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725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8064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2086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78226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5573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691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6883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07142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747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4697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663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6140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46456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08283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0682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415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804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7577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155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3711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98039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540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1968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6726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3329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f63248dfcf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f63248dfcf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9"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hyperlink" Target="https://refactoring.guru/es/design-patterns/factory-method" TargetMode="Externa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slide" Target="slide2.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slide" Target="slide2.xml"/></Relationships>
</file>

<file path=ppt/slides/_rels/slide5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slide" Target="slide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slide" Target="slide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slide" Target="slide2.xml"/></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slide" Target="slide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refactoring.guru/es/design-patterns/abstract-factory" TargetMode="Externa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slide" Target="slide2.xml"/></Relationships>
</file>

<file path=ppt/slides/_rels/slide8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slide" Target="slide2.xml"/></Relationships>
</file>

<file path=ppt/slides/_rels/slide8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slide" Target="slide2.xml"/></Relationships>
</file>

<file path=ppt/slides/_rels/slide8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slide" Target="slide2.xml"/></Relationships>
</file>

<file path=ppt/slides/_rels/slide8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slide" Target="slide2.xml"/></Relationships>
</file>

<file path=ppt/slides/_rels/slide9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slide" Target="slide2.xml"/></Relationships>
</file>

<file path=ppt/slides/_rels/slide9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7" name="Google Shape;397;p31"/>
          <p:cNvSpPr txBox="1">
            <a:spLocks noGrp="1"/>
          </p:cNvSpPr>
          <p:nvPr>
            <p:ph type="subTitle" idx="1"/>
          </p:nvPr>
        </p:nvSpPr>
        <p:spPr>
          <a:xfrm>
            <a:off x="926425" y="3090600"/>
            <a:ext cx="2966400"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Juan Esteban Salas</a:t>
            </a:r>
            <a:endParaRPr dirty="0"/>
          </a:p>
        </p:txBody>
      </p:sp>
      <p:sp>
        <p:nvSpPr>
          <p:cNvPr id="398" name="Google Shape;398;p31"/>
          <p:cNvSpPr txBox="1">
            <a:spLocks noGrp="1"/>
          </p:cNvSpPr>
          <p:nvPr>
            <p:ph type="subTitle" idx="1"/>
          </p:nvPr>
        </p:nvSpPr>
        <p:spPr>
          <a:xfrm>
            <a:off x="796200" y="109800"/>
            <a:ext cx="1725124"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ANALISIS Y DISEÑO DE SISTEMAS 2</a:t>
            </a:r>
            <a:endParaRPr sz="1000" dirty="0">
              <a:solidFill>
                <a:schemeClr val="dk2"/>
              </a:solidFill>
              <a:latin typeface="Oswald"/>
              <a:ea typeface="Oswald"/>
              <a:cs typeface="Oswald"/>
              <a:sym typeface="Oswald"/>
            </a:endParaRPr>
          </a:p>
        </p:txBody>
      </p:sp>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DE DISEÑO</a:t>
            </a:r>
            <a:endParaRPr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86FFAAB7-5514-E102-5819-A5D67A9F9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353" y="997288"/>
            <a:ext cx="5907741" cy="371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475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a:extLst>
              <a:ext uri="{FF2B5EF4-FFF2-40B4-BE49-F238E27FC236}">
                <a16:creationId xmlns:a16="http://schemas.microsoft.com/office/drawing/2014/main" id="{29EE87C8-AD45-3DC8-8AA4-02AFBDD6A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99" y="1182223"/>
            <a:ext cx="7712290" cy="309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519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construir objetos complejos paso a paso. El patrón permite producir distintos tipos y representaciones de un objeto empleando el mismo código de construcción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BUILDER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Patrón de diseño Builder">
            <a:extLst>
              <a:ext uri="{FF2B5EF4-FFF2-40B4-BE49-F238E27FC236}">
                <a16:creationId xmlns:a16="http://schemas.microsoft.com/office/drawing/2014/main" id="{EBCB226F-C625-8807-A6E0-D101107F2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621" y="1794619"/>
            <a:ext cx="3646978" cy="227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20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I</a:t>
            </a:r>
            <a:r>
              <a:rPr lang="en" dirty="0"/>
              <a:t>lustra cómo se puede reutilizar el mismo código de construcción de objetos a la hora de constiuir distintos tipos de productos.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Como automóviles, y crear los correspondientes manuales para esos automóviles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BUILDER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14885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FA381E54-3CF0-A661-54FE-5E22DC8E1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8562" y="1046428"/>
            <a:ext cx="3965005" cy="3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683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a:extLst>
              <a:ext uri="{FF2B5EF4-FFF2-40B4-BE49-F238E27FC236}">
                <a16:creationId xmlns:a16="http://schemas.microsoft.com/office/drawing/2014/main" id="{13821E23-4998-A0BA-D843-0BE4247B0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00" y="1073504"/>
            <a:ext cx="7165787" cy="354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65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copiar objetos existentes sin que el código dependa de sus clases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PROTOTYPE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Patrón de diseño Prototype">
            <a:extLst>
              <a:ext uri="{FF2B5EF4-FFF2-40B4-BE49-F238E27FC236}">
                <a16:creationId xmlns:a16="http://schemas.microsoft.com/office/drawing/2014/main" id="{707675C2-4EE0-0AD8-2565-E7B298A6D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6275" y="1713297"/>
            <a:ext cx="3969124" cy="248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6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Permite producir copias exactas de objetos geométricos sin acoplar el código a sus clases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Todas las formas siguen la misma interfaz, que proporciona un método de clonación. Una subclase puede invocar el método de clonación padre antes de copiar sus propios valores de campo del objeto resultante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PROTOTYPE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62584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1A2A6FA2-97BA-7013-061A-9D911FCE5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781" y="1182223"/>
            <a:ext cx="36290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447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a:extLst>
              <a:ext uri="{FF2B5EF4-FFF2-40B4-BE49-F238E27FC236}">
                <a16:creationId xmlns:a16="http://schemas.microsoft.com/office/drawing/2014/main" id="{12C07B96-FB5F-BF5B-E8EA-3772FD1C9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37" y="1042988"/>
            <a:ext cx="5689525" cy="337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3" action="ppaction://hlinksldjump"/>
              </a:rPr>
              <a:t>PATRONES CREACIONALES</a:t>
            </a:r>
            <a:endParaRPr dirty="0">
              <a:hlinkClick r:id="rId3" action="ppaction://hlinksldjump"/>
            </a:endParaRPr>
          </a:p>
        </p:txBody>
      </p:sp>
      <p:sp>
        <p:nvSpPr>
          <p:cNvPr id="536" name="Google Shape;536;p35"/>
          <p:cNvSpPr txBox="1">
            <a:spLocks noGrp="1"/>
          </p:cNvSpPr>
          <p:nvPr>
            <p:ph type="title" idx="2"/>
          </p:nvPr>
        </p:nvSpPr>
        <p:spPr>
          <a:xfrm>
            <a:off x="1235625" y="15232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8" name="Google Shape;538;p35"/>
          <p:cNvSpPr txBox="1">
            <a:spLocks noGrp="1"/>
          </p:cNvSpPr>
          <p:nvPr>
            <p:ph type="title" idx="3"/>
          </p:nvPr>
        </p:nvSpPr>
        <p:spPr>
          <a:xfrm>
            <a:off x="2138625" y="2444126"/>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4" action="ppaction://hlinksldjump"/>
              </a:rPr>
              <a:t>PATRONES ESTRUCTURALES</a:t>
            </a:r>
            <a:endParaRPr dirty="0">
              <a:hlinkClick r:id="rId4" action="ppaction://hlinksldjump"/>
            </a:endParaRPr>
          </a:p>
        </p:txBody>
      </p:sp>
      <p:sp>
        <p:nvSpPr>
          <p:cNvPr id="539" name="Google Shape;539;p35"/>
          <p:cNvSpPr txBox="1">
            <a:spLocks noGrp="1"/>
          </p:cNvSpPr>
          <p:nvPr>
            <p:ph type="title" idx="4"/>
          </p:nvPr>
        </p:nvSpPr>
        <p:spPr>
          <a:xfrm>
            <a:off x="1235625" y="2444078"/>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1" name="Google Shape;541;p35"/>
          <p:cNvSpPr txBox="1">
            <a:spLocks noGrp="1"/>
          </p:cNvSpPr>
          <p:nvPr>
            <p:ph type="title" idx="6"/>
          </p:nvPr>
        </p:nvSpPr>
        <p:spPr>
          <a:xfrm>
            <a:off x="2138625" y="3367325"/>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5" action="ppaction://hlinksldjump"/>
              </a:rPr>
              <a:t>PATRONES DE COMPORTAMIENTO</a:t>
            </a:r>
            <a:endParaRPr dirty="0">
              <a:hlinkClick r:id="rId5" action="ppaction://hlinksldjump"/>
            </a:endParaRPr>
          </a:p>
        </p:txBody>
      </p:sp>
      <p:sp>
        <p:nvSpPr>
          <p:cNvPr id="542" name="Google Shape;542;p35"/>
          <p:cNvSpPr txBox="1">
            <a:spLocks noGrp="1"/>
          </p:cNvSpPr>
          <p:nvPr>
            <p:ph type="title" idx="7"/>
          </p:nvPr>
        </p:nvSpPr>
        <p:spPr>
          <a:xfrm>
            <a:off x="1235625" y="3364881"/>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TABLA DE CONTENIDOS</a:t>
            </a:r>
            <a:endParaRPr dirty="0"/>
          </a:p>
        </p:txBody>
      </p:sp>
      <p:sp>
        <p:nvSpPr>
          <p:cNvPr id="548" name="Google Shape;548;p35"/>
          <p:cNvSpPr txBox="1">
            <a:spLocks noGrp="1"/>
          </p:cNvSpPr>
          <p:nvPr>
            <p:ph type="subTitle" idx="1"/>
          </p:nvPr>
        </p:nvSpPr>
        <p:spPr>
          <a:xfrm>
            <a:off x="796199" y="109800"/>
            <a:ext cx="3305153"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ANALISIS Y DISEÑO DE SISTEMAS 2</a:t>
            </a:r>
            <a:endParaRPr sz="1000" dirty="0">
              <a:solidFill>
                <a:schemeClr val="dk2"/>
              </a:solidFill>
              <a:latin typeface="Oswald"/>
              <a:ea typeface="Oswald"/>
              <a:cs typeface="Oswald"/>
              <a:sym typeface="Oswald"/>
            </a:endParaRPr>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3" name="Google Shape;563;p35">
            <a:hlinkClick r:id="rId6"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9" name="Google Shape;569;p35">
            <a:hlinkClick r:id="rId7"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7"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asegurarnos de que una clase tenga una única instancia, a la vez que proporciona un punto de acceso global a dicha instancia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SINGLETON</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Patrón Singleton">
            <a:extLst>
              <a:ext uri="{FF2B5EF4-FFF2-40B4-BE49-F238E27FC236}">
                <a16:creationId xmlns:a16="http://schemas.microsoft.com/office/drawing/2014/main" id="{61968B6B-C285-A8A3-4B9C-4416A23E4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600" y="1929653"/>
            <a:ext cx="3622955" cy="226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7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clase de conexión de la base de datos actúa como Singleton. Esta clase no tiene un constructor público, por lo que la única manera de obtener su objeto es invocando el método obtenerInstancia()</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Este método almacena en caché el primer objeto creado y lo devuelve en todas las llamadas siguientes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SINGLETON</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876030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3A7BA003-11FB-BD0B-FC8A-2B8146130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513" y="1795463"/>
            <a:ext cx="24669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88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60" name="Picture 4">
            <a:extLst>
              <a:ext uri="{FF2B5EF4-FFF2-40B4-BE49-F238E27FC236}">
                <a16:creationId xmlns:a16="http://schemas.microsoft.com/office/drawing/2014/main" id="{2BFC7E7A-B499-8025-4998-E9A473C42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487" y="1182223"/>
            <a:ext cx="43910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507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4566656"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ESTRUCTURALES</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la colaboración entre objetos con interfaces incompatibles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ADAPTER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Patrón de diseño Adapter">
            <a:extLst>
              <a:ext uri="{FF2B5EF4-FFF2-40B4-BE49-F238E27FC236}">
                <a16:creationId xmlns:a16="http://schemas.microsoft.com/office/drawing/2014/main" id="{544320F9-A70A-C5DB-44F2-CD88998C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871" y="1789888"/>
            <a:ext cx="3846579" cy="240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38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clásico conflicto entre piezas cuadradas y agujeros redondos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Adapter finge ser una pieza redonda con un radio igual a la mitad del diámetro del cuadrado </a:t>
            </a:r>
          </a:p>
          <a:p>
            <a:pPr marL="0" lvl="0" indent="0" algn="l" rtl="0">
              <a:spcBef>
                <a:spcPts val="0"/>
              </a:spcBef>
              <a:spcAft>
                <a:spcPts val="0"/>
              </a:spcAft>
              <a:buNone/>
            </a:pPr>
            <a:r>
              <a:rPr lang="en" dirty="0"/>
              <a:t>(radio del círculo más pequeño en el que quepa la pieza cuadrada)</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ADAPTER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58284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a:extLst>
              <a:ext uri="{FF2B5EF4-FFF2-40B4-BE49-F238E27FC236}">
                <a16:creationId xmlns:a16="http://schemas.microsoft.com/office/drawing/2014/main" id="{B2CA3201-03EE-4291-0F25-B906CFA5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138238"/>
            <a:ext cx="63912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jemplo de estructura del patrón Adapter">
            <a:extLst>
              <a:ext uri="{FF2B5EF4-FFF2-40B4-BE49-F238E27FC236}">
                <a16:creationId xmlns:a16="http://schemas.microsoft.com/office/drawing/2014/main" id="{F523061D-9151-5B46-9C1F-13E5804A12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8200" b="85179"/>
          <a:stretch/>
        </p:blipFill>
        <p:spPr bwMode="auto">
          <a:xfrm>
            <a:off x="705972" y="1470619"/>
            <a:ext cx="719328" cy="5364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jemplo de estructura del patrón Adapter">
            <a:extLst>
              <a:ext uri="{FF2B5EF4-FFF2-40B4-BE49-F238E27FC236}">
                <a16:creationId xmlns:a16="http://schemas.microsoft.com/office/drawing/2014/main" id="{8F46C795-5BAD-699B-8239-29867FC9DF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3726" r="88600" b="23032"/>
          <a:stretch/>
        </p:blipFill>
        <p:spPr bwMode="auto">
          <a:xfrm>
            <a:off x="7655255" y="3029712"/>
            <a:ext cx="694944" cy="8412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jemplo de estructura del patrón Adapter">
            <a:extLst>
              <a:ext uri="{FF2B5EF4-FFF2-40B4-BE49-F238E27FC236}">
                <a16:creationId xmlns:a16="http://schemas.microsoft.com/office/drawing/2014/main" id="{3DDB50D8-54E8-1503-05B2-F4AB0C750D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00" t="5284" b="72211"/>
          <a:stretch/>
        </p:blipFill>
        <p:spPr bwMode="auto">
          <a:xfrm>
            <a:off x="5358384" y="1331551"/>
            <a:ext cx="603504" cy="8145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jemplo de estructura del patrón Adapter">
            <a:extLst>
              <a:ext uri="{FF2B5EF4-FFF2-40B4-BE49-F238E27FC236}">
                <a16:creationId xmlns:a16="http://schemas.microsoft.com/office/drawing/2014/main" id="{E008485F-34C4-A73C-3120-6960CE99C2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00" t="85895"/>
          <a:stretch/>
        </p:blipFill>
        <p:spPr bwMode="auto">
          <a:xfrm>
            <a:off x="2883408" y="3195066"/>
            <a:ext cx="603504" cy="5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98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a:extLst>
              <a:ext uri="{FF2B5EF4-FFF2-40B4-BE49-F238E27FC236}">
                <a16:creationId xmlns:a16="http://schemas.microsoft.com/office/drawing/2014/main" id="{4D5AB3A3-8ACB-E5B3-7F28-DF943C171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559" y="937704"/>
            <a:ext cx="3620621" cy="362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62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dividir una clase grande, o un grupo de clases estrechamente relacionadas, en dos jerarquías separadas que pueden desarrollarse independientemente la una de la otra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BRIDGE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Patrón de diseño Bridge">
            <a:extLst>
              <a:ext uri="{FF2B5EF4-FFF2-40B4-BE49-F238E27FC236}">
                <a16:creationId xmlns:a16="http://schemas.microsoft.com/office/drawing/2014/main" id="{BB7105AB-E2DF-CB34-13B1-AA8D4938A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02" y="1759106"/>
            <a:ext cx="3638700" cy="227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66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4129625"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CREACIONALES</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para dividir el código monolitico de una aplicación que gestiona dispositivos y sus controles remotos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Puente entre Remote y Device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BRIDGE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797866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1D279EE3-F535-1C49-AFE4-B68FF6D26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171" y="1088615"/>
            <a:ext cx="5645658" cy="362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2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26" name="Picture 2">
            <a:extLst>
              <a:ext uri="{FF2B5EF4-FFF2-40B4-BE49-F238E27FC236}">
                <a16:creationId xmlns:a16="http://schemas.microsoft.com/office/drawing/2014/main" id="{14BC7CF2-F020-0AFA-A5D3-5DB5B763F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925" y="1126750"/>
            <a:ext cx="3788149" cy="316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882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componer objetos en estructuras de árbol y </a:t>
            </a:r>
            <a:r>
              <a:rPr lang="es-CO" b="1" dirty="0">
                <a:solidFill>
                  <a:schemeClr val="dk2"/>
                </a:solidFill>
              </a:rPr>
              <a:t>trabajar con esas estructuras como si fueran objetos individuales</a:t>
            </a:r>
            <a:endParaRPr b="1"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COMPOSITE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Patrón de diseño Composite">
            <a:extLst>
              <a:ext uri="{FF2B5EF4-FFF2-40B4-BE49-F238E27FC236}">
                <a16:creationId xmlns:a16="http://schemas.microsoft.com/office/drawing/2014/main" id="{2417A6D3-5772-E6F1-7FE2-8E0B43EF8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406" y="1531884"/>
            <a:ext cx="4365811" cy="272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560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implementar el apilamiento de formas geométricas en un editor gráfico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GráficoCompuesto es un contenedor que puede incluir cualquier cantidad de subformas, incluyendo otras formas compuestas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COMPOSITE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89193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E7A0D819-3F22-4B11-7989-CAE9C7CC6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238" y="966832"/>
            <a:ext cx="4339523" cy="371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42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A44D3E7C-0E7B-95D5-68CC-79A73E24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16" y="1182223"/>
            <a:ext cx="50958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78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añadir funcionalidades a objetos colocando estos objetos dentro de objetos encapsuladores especiales que contienen estas funcionalidades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DECORATOR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Patrón de diseño Decorator">
            <a:extLst>
              <a:ext uri="{FF2B5EF4-FFF2-40B4-BE49-F238E27FC236}">
                <a16:creationId xmlns:a16="http://schemas.microsoft.com/office/drawing/2014/main" id="{6881C0AA-497A-7C37-666C-32EB0806D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600" y="1852553"/>
            <a:ext cx="3461590" cy="216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370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comprimir y encriptar información delicada independientemente del código que utiliza esos datos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aplicación envuelve el objeto de la fuente de datos con un par de decoradores. Ambos cambian el modo en que los datos se escriben y se leen en el disco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DECORATOR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068358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90A5B90C-1837-FDF0-CB8D-DC064FB9B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435" y="751917"/>
            <a:ext cx="4191129" cy="396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01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Proporciona una interfaz para crear objetos en una superclase, mientras permite a las subclases alterar el tipo de objetos que se crearán.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FACTORY METHOD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Patrón Factory Method">
            <a:hlinkClick r:id="rId5"/>
            <a:extLst>
              <a:ext uri="{FF2B5EF4-FFF2-40B4-BE49-F238E27FC236}">
                <a16:creationId xmlns:a16="http://schemas.microsoft.com/office/drawing/2014/main" id="{880334E3-7155-AFA7-4978-655BD7EF2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514" y="1854273"/>
            <a:ext cx="3456085" cy="2160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F4426245-8793-08FB-4DF0-A6E28FC23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2112" y="900150"/>
            <a:ext cx="581977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20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Proporciona una interfaz simplificada a una biblioteca, un framework o cualquier grupo completo de clases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FACADE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Patrón de diseño Facade">
            <a:extLst>
              <a:ext uri="{FF2B5EF4-FFF2-40B4-BE49-F238E27FC236}">
                <a16:creationId xmlns:a16="http://schemas.microsoft.com/office/drawing/2014/main" id="{05E97663-60CD-FD10-A98A-DCB4D2C12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952" y="1697894"/>
            <a:ext cx="3956498" cy="247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26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simplifique la interacción con un framework complejo de conversión de video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 lugar de hacer código que trabaje con decenas de las clases del framework directamente, creas una clase fachada que encapsula esa funcionalidad y esconde el resto del código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FACADE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328515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2" name="Picture 2">
            <a:extLst>
              <a:ext uri="{FF2B5EF4-FFF2-40B4-BE49-F238E27FC236}">
                <a16:creationId xmlns:a16="http://schemas.microsoft.com/office/drawing/2014/main" id="{A9DD3B32-B19A-E21D-4ED4-2941F9564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16" y="1704474"/>
            <a:ext cx="467677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4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069D0E1F-93CE-C944-44BC-754134A1B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824" y="937811"/>
            <a:ext cx="6252940" cy="377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4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mantener más objetos dentro de la cantidad disponible de RAM compartiendo las partes comunes del estado entre varios objetos en lugar de mantener toda la información en cada objeto</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FLYWEIGHT</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Patrón de diseño Flyweight">
            <a:extLst>
              <a:ext uri="{FF2B5EF4-FFF2-40B4-BE49-F238E27FC236}">
                <a16:creationId xmlns:a16="http://schemas.microsoft.com/office/drawing/2014/main" id="{7D04BC2C-F9A7-C181-6CFE-760F244E5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687" y="1910102"/>
            <a:ext cx="3731912" cy="23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86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ayude a reducir el uso de memoria a la hora de representar millones de objetos de árbol en un lienzo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cliente crea nuevos objetos árbol utilizando la fabrica FlyWeight con el fin de encapsular la complejidad de buscar un objeto y reutilizarlo si es necesario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FLYWEIGHT</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630831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39A1FC-55BB-4A4B-9111-797E52519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7" y="975351"/>
            <a:ext cx="57245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67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pic>
        <p:nvPicPr>
          <p:cNvPr id="6146" name="Picture 2">
            <a:extLst>
              <a:ext uri="{FF2B5EF4-FFF2-40B4-BE49-F238E27FC236}">
                <a16:creationId xmlns:a16="http://schemas.microsoft.com/office/drawing/2014/main" id="{FFD8A339-2EBD-A877-3F7F-CD1EF5AB0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7" y="1010272"/>
            <a:ext cx="44291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2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proporcionar un sustituto o marcador de posición para otro objeto. Un proxy controla el acceso al objeto original, permitiéndote hacer algo antes o después de que la solicitud llegue al objeto original</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PROXY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Patrón de diseño Proxy">
            <a:extLst>
              <a:ext uri="{FF2B5EF4-FFF2-40B4-BE49-F238E27FC236}">
                <a16:creationId xmlns:a16="http://schemas.microsoft.com/office/drawing/2014/main" id="{5F6A252E-3E11-5BCB-7E3B-1AC585824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729" y="1815353"/>
            <a:ext cx="3805835" cy="237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43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Crear elementos de interfaz de usuario (UI) multiplataforma sin acoplar el código cliente a clases UI concretas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 varios sistemas operativos, estos elementos pueden tener aspectos diferentes pero su comportamiento debe ser consistente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FACTORY 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857596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ayudar a introducir la inicialización diferida y el almacenamiento en caché a una biblioteca de integración de YouTube de un tercero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clase proxy mantiene un seguimiento de los archivos descargados y devuelve los resultado en caché cuando la aplicación solicita el mismo video varias veces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PROXY</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55607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7B73A960-D6AF-0668-0FB5-5DC7EB17F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098" y="1054740"/>
            <a:ext cx="4688391" cy="35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2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5927216"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DE COMPORTAMIENTO</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709903" y="1064199"/>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095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pasar solicitudes a lo largo de una cadena de manejadores. Al recibir una solicitud, cada manejador decide si la procesa o si la pasa al siguiente manejador de la cadena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CHAIN OF RESPONSIBILITY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descr="Patrón de diseño Chain of Responsibility">
            <a:extLst>
              <a:ext uri="{FF2B5EF4-FFF2-40B4-BE49-F238E27FC236}">
                <a16:creationId xmlns:a16="http://schemas.microsoft.com/office/drawing/2014/main" id="{4B6B4EB4-0031-7992-C050-62440DCD6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1039" y="1699615"/>
            <a:ext cx="4152960" cy="25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04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779253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644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1657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Convierte una solicitud en un objeto independiente que contiene toda la información sobre la solicitud.</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COMMAND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descr="Patrón de diseño Command">
            <a:extLst>
              <a:ext uri="{FF2B5EF4-FFF2-40B4-BE49-F238E27FC236}">
                <a16:creationId xmlns:a16="http://schemas.microsoft.com/office/drawing/2014/main" id="{1A88991D-8A0A-2906-F367-9F7CFA55D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793" y="1942082"/>
            <a:ext cx="3399206" cy="212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988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3710A9-6BDE-4C8E-BD54-EBA413D4CD4E}"/>
              </a:ext>
            </a:extLst>
          </p:cNvPr>
          <p:cNvSpPr>
            <a:spLocks noGrp="1"/>
          </p:cNvSpPr>
          <p:nvPr>
            <p:ph type="title"/>
          </p:nvPr>
        </p:nvSpPr>
        <p:spPr/>
        <p:txBody>
          <a:bodyPr/>
          <a:lstStyle/>
          <a:p>
            <a:r>
              <a:rPr lang="en" dirty="0"/>
              <a:t>COMMAND - Estructura</a:t>
            </a:r>
            <a:endParaRPr lang="es-CO" dirty="0"/>
          </a:p>
        </p:txBody>
      </p:sp>
      <p:pic>
        <p:nvPicPr>
          <p:cNvPr id="1026" name="Picture 2" descr="Estructura del patrón de diseño Command">
            <a:extLst>
              <a:ext uri="{FF2B5EF4-FFF2-40B4-BE49-F238E27FC236}">
                <a16:creationId xmlns:a16="http://schemas.microsoft.com/office/drawing/2014/main" id="{83A301DC-EC43-41FE-A24F-28379B77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127" y="1225261"/>
            <a:ext cx="5663746" cy="33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830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rastrear el historial de operaciones ejecutadas y hace posible revertir una operación si es necesario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Ctrl + C</a:t>
            </a:r>
          </a:p>
          <a:p>
            <a:pPr marL="0" lvl="0" indent="0" algn="l" rtl="0">
              <a:spcBef>
                <a:spcPts val="0"/>
              </a:spcBef>
              <a:spcAft>
                <a:spcPts val="0"/>
              </a:spcAft>
              <a:buNone/>
            </a:pPr>
            <a:r>
              <a:rPr lang="en" dirty="0"/>
              <a:t>Ctrl + X</a:t>
            </a:r>
          </a:p>
          <a:p>
            <a:pPr marL="0" lvl="0" indent="0" algn="l" rtl="0">
              <a:spcBef>
                <a:spcPts val="0"/>
              </a:spcBef>
              <a:spcAft>
                <a:spcPts val="0"/>
              </a:spcAft>
              <a:buNone/>
            </a:pPr>
            <a:r>
              <a:rPr lang="en" dirty="0"/>
              <a:t>Ctrl + V</a:t>
            </a:r>
          </a:p>
          <a:p>
            <a:pPr marL="0" lvl="0" indent="0" algn="l" rtl="0">
              <a:spcBef>
                <a:spcPts val="0"/>
              </a:spcBef>
              <a:spcAft>
                <a:spcPts val="0"/>
              </a:spcAft>
              <a:buNone/>
            </a:pPr>
            <a:r>
              <a:rPr lang="en" dirty="0"/>
              <a:t>Ctrl + Z</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COMMAND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684768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22">
            <a:extLst>
              <a:ext uri="{FF2B5EF4-FFF2-40B4-BE49-F238E27FC236}">
                <a16:creationId xmlns:a16="http://schemas.microsoft.com/office/drawing/2014/main" id="{22392BAB-323E-DA73-6537-9827F752F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2" y="1530102"/>
            <a:ext cx="639127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74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33589412-3250-48D6-AE60-3C648D529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205" y="1041253"/>
            <a:ext cx="4819423" cy="36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758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A9891AD3-E6E1-33AB-2703-7BC76E32C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969" y="937811"/>
            <a:ext cx="5200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091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recorrer elementos de una colección sin exponer su representación subyacente (lista, pila, árbol, </a:t>
            </a:r>
            <a:r>
              <a:rPr lang="es-CO" dirty="0" err="1">
                <a:solidFill>
                  <a:schemeClr val="dk2"/>
                </a:solidFill>
              </a:rPr>
              <a:t>etc</a:t>
            </a:r>
            <a:r>
              <a:rPr lang="es-CO" dirty="0">
                <a:solidFill>
                  <a:schemeClr val="dk2"/>
                </a:solidFill>
              </a:rPr>
              <a:t>)</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ITERATOR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54" name="Picture 2" descr="Patrón de diseño Iterator">
            <a:extLst>
              <a:ext uri="{FF2B5EF4-FFF2-40B4-BE49-F238E27FC236}">
                <a16:creationId xmlns:a16="http://schemas.microsoft.com/office/drawing/2014/main" id="{95BA5376-7925-18DC-42BB-72364FF7E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427" y="1690430"/>
            <a:ext cx="4079336" cy="25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69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6D69-67D9-47F9-B040-5A0E42B0B0FC}"/>
              </a:ext>
            </a:extLst>
          </p:cNvPr>
          <p:cNvSpPr>
            <a:spLocks noGrp="1"/>
          </p:cNvSpPr>
          <p:nvPr>
            <p:ph type="title"/>
          </p:nvPr>
        </p:nvSpPr>
        <p:spPr/>
        <p:txBody>
          <a:bodyPr/>
          <a:lstStyle/>
          <a:p>
            <a:r>
              <a:rPr lang="en" dirty="0"/>
              <a:t>ITERATOR - Estructura</a:t>
            </a:r>
            <a:endParaRPr lang="es-CO" dirty="0"/>
          </a:p>
        </p:txBody>
      </p:sp>
      <p:pic>
        <p:nvPicPr>
          <p:cNvPr id="2052" name="Picture 4" descr="Estructura del patrón de diseño Iterator">
            <a:extLst>
              <a:ext uri="{FF2B5EF4-FFF2-40B4-BE49-F238E27FC236}">
                <a16:creationId xmlns:a16="http://schemas.microsoft.com/office/drawing/2014/main" id="{4C565620-CD85-4005-86E9-104FB469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17" y="1197035"/>
            <a:ext cx="3802566" cy="340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52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recorrer un tipo especial de colección que encapsula el acceso al grafo social de Facebook</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colección proporciona varios iteradores que recorren perfiles de distintas formas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ITERATOR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334470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260EAF42-BF5E-4951-A43E-9E4390357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004" y="972811"/>
            <a:ext cx="5073196" cy="386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352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C85A5A13-498E-468C-AF70-9233C845E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1493" y="1007019"/>
            <a:ext cx="3876221" cy="356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657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reducir las dependencias caóticas entre objetos. El patrón restringe las comunicaciones directas entre los objetos, forzándolos a colaborar únicamente a través de un objeto mediador</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MEDIATOR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30" name="Picture 2" descr="Patrón de diseño Mediator">
            <a:extLst>
              <a:ext uri="{FF2B5EF4-FFF2-40B4-BE49-F238E27FC236}">
                <a16:creationId xmlns:a16="http://schemas.microsoft.com/office/drawing/2014/main" id="{B0488330-D0EB-713F-26D7-A93F6275D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109" y="1985393"/>
            <a:ext cx="3436490" cy="21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804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2125AB-337D-45A1-A9A3-E4BA0D8F5FCE}"/>
              </a:ext>
            </a:extLst>
          </p:cNvPr>
          <p:cNvSpPr>
            <a:spLocks noGrp="1"/>
          </p:cNvSpPr>
          <p:nvPr>
            <p:ph type="title"/>
          </p:nvPr>
        </p:nvSpPr>
        <p:spPr/>
        <p:txBody>
          <a:bodyPr/>
          <a:lstStyle/>
          <a:p>
            <a:r>
              <a:rPr lang="en" dirty="0"/>
              <a:t>MEDIATOR - Estructura</a:t>
            </a:r>
            <a:endParaRPr lang="es-CO" dirty="0"/>
          </a:p>
        </p:txBody>
      </p:sp>
      <p:pic>
        <p:nvPicPr>
          <p:cNvPr id="3074" name="Picture 2" descr="Estructura del patrón de diseño Mediator">
            <a:extLst>
              <a:ext uri="{FF2B5EF4-FFF2-40B4-BE49-F238E27FC236}">
                <a16:creationId xmlns:a16="http://schemas.microsoft.com/office/drawing/2014/main" id="{C1EDFAE9-9429-451D-AB46-4EDB94E90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93" y="1157369"/>
            <a:ext cx="4167414" cy="344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55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ayuda a eliminar dependencias mutuas entre varias clases UI: botones, casillas y etiquetas de texto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MEDIATOR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
        <p:nvSpPr>
          <p:cNvPr id="3" name="Subtítulo 2">
            <a:extLst>
              <a:ext uri="{FF2B5EF4-FFF2-40B4-BE49-F238E27FC236}">
                <a16:creationId xmlns:a16="http://schemas.microsoft.com/office/drawing/2014/main" id="{A3460DE9-CA55-362E-0297-F56E929E66A6}"/>
              </a:ext>
            </a:extLst>
          </p:cNvPr>
          <p:cNvSpPr>
            <a:spLocks noGrp="1"/>
          </p:cNvSpPr>
          <p:nvPr>
            <p:ph type="subTitle" idx="4"/>
          </p:nvPr>
        </p:nvSpPr>
        <p:spPr/>
        <p:txBody>
          <a:bodyPr/>
          <a:lstStyle/>
          <a:p>
            <a:endParaRPr lang="es-CO"/>
          </a:p>
        </p:txBody>
      </p:sp>
    </p:spTree>
    <p:extLst>
      <p:ext uri="{BB962C8B-B14F-4D97-AF65-F5344CB8AC3E}">
        <p14:creationId xmlns:p14="http://schemas.microsoft.com/office/powerpoint/2010/main" val="3158730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10">
            <a:extLst>
              <a:ext uri="{FF2B5EF4-FFF2-40B4-BE49-F238E27FC236}">
                <a16:creationId xmlns:a16="http://schemas.microsoft.com/office/drawing/2014/main" id="{3A5FECA6-BEA0-F5ED-003E-9C2DC87B3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6801"/>
            <a:ext cx="64008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7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a:extLst>
              <a:ext uri="{FF2B5EF4-FFF2-40B4-BE49-F238E27FC236}">
                <a16:creationId xmlns:a16="http://schemas.microsoft.com/office/drawing/2014/main" id="{55C7C03B-49AC-4068-B4F0-2C0C671EB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597" y="1010992"/>
            <a:ext cx="3560805" cy="362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63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7CEF119F-4528-4C93-B431-435832BCE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362" y="937811"/>
            <a:ext cx="4105275"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98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guardar y restaurar el estado previo de un objeto sin revelar los detalles de su implementación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MEMENTO</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506" name="Picture 2" descr="Patrón de diseño Memento">
            <a:extLst>
              <a:ext uri="{FF2B5EF4-FFF2-40B4-BE49-F238E27FC236}">
                <a16:creationId xmlns:a16="http://schemas.microsoft.com/office/drawing/2014/main" id="{0E43D30A-F37A-5F48-B677-D46E0DD75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425" y="1808630"/>
            <a:ext cx="3957021" cy="247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080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EA7A8D-03C9-43CD-9A07-20A1AB400D4C}"/>
              </a:ext>
            </a:extLst>
          </p:cNvPr>
          <p:cNvSpPr>
            <a:spLocks noGrp="1"/>
          </p:cNvSpPr>
          <p:nvPr>
            <p:ph type="title"/>
          </p:nvPr>
        </p:nvSpPr>
        <p:spPr/>
        <p:txBody>
          <a:bodyPr/>
          <a:lstStyle/>
          <a:p>
            <a:r>
              <a:rPr lang="en" dirty="0"/>
              <a:t>MEMENTO - Estructura</a:t>
            </a:r>
            <a:endParaRPr lang="es-CO" dirty="0"/>
          </a:p>
        </p:txBody>
      </p:sp>
      <p:pic>
        <p:nvPicPr>
          <p:cNvPr id="4098" name="Picture 2" descr="Memento basado en clases anidadas">
            <a:extLst>
              <a:ext uri="{FF2B5EF4-FFF2-40B4-BE49-F238E27FC236}">
                <a16:creationId xmlns:a16="http://schemas.microsoft.com/office/drawing/2014/main" id="{98ED4215-683D-478A-A864-677DB8B37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509032"/>
            <a:ext cx="55245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036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a:t>
            </a:r>
            <a:r>
              <a:rPr lang="es-MX" dirty="0"/>
              <a:t>para almacenar instantáneas del estado complejo del editor de texto y restaurar un estado previo a partir de estas instantáneas cuando sea necesario.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Backup</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MEMENTO</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604578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51DA032A-CAF4-9A35-ECDA-5118F5031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868" y="842382"/>
            <a:ext cx="6941431" cy="387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37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definir un mecanismo de suscripción para notificar a varios objetos sobre cualquier evento que le suceda al objeto que están observando</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OBSERVER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2" name="Picture 2" descr="Patrón de diseño Observer">
            <a:extLst>
              <a:ext uri="{FF2B5EF4-FFF2-40B4-BE49-F238E27FC236}">
                <a16:creationId xmlns:a16="http://schemas.microsoft.com/office/drawing/2014/main" id="{3B71971A-83C7-78EE-7D62-CC1E4576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469" y="1758619"/>
            <a:ext cx="3827930" cy="239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02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457CA-6AA4-4749-8DAE-03F4168B44CF}"/>
              </a:ext>
            </a:extLst>
          </p:cNvPr>
          <p:cNvSpPr>
            <a:spLocks noGrp="1"/>
          </p:cNvSpPr>
          <p:nvPr>
            <p:ph type="title"/>
          </p:nvPr>
        </p:nvSpPr>
        <p:spPr/>
        <p:txBody>
          <a:bodyPr/>
          <a:lstStyle/>
          <a:p>
            <a:r>
              <a:rPr lang="es-CO" dirty="0"/>
              <a:t>OBSERVER - Estructura</a:t>
            </a:r>
          </a:p>
        </p:txBody>
      </p:sp>
      <p:pic>
        <p:nvPicPr>
          <p:cNvPr id="5122" name="Picture 2" descr="Estructura del patrón de diseño Observer">
            <a:extLst>
              <a:ext uri="{FF2B5EF4-FFF2-40B4-BE49-F238E27FC236}">
                <a16:creationId xmlns:a16="http://schemas.microsoft.com/office/drawing/2014/main" id="{CAC163A8-4727-42B2-9C51-51D9C9948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371146"/>
            <a:ext cx="58102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7587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permite al objeto editor de texto notificar a otros objetos tipo servicio sobre los cambios en su estado.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OBSERVER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5358894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22FB9CD3-303E-6A42-FCC5-EC5D68984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031" y="1020515"/>
            <a:ext cx="4200525"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04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producir familias de objetos relacionados sin especificar sus clases concretas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 FACTORY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Patrón Abstract Factory">
            <a:hlinkClick r:id="rId5"/>
            <a:extLst>
              <a:ext uri="{FF2B5EF4-FFF2-40B4-BE49-F238E27FC236}">
                <a16:creationId xmlns:a16="http://schemas.microsoft.com/office/drawing/2014/main" id="{6A274A19-D30A-83E0-FCD6-860B3F6B14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234" y="1698721"/>
            <a:ext cx="3895165" cy="243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42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7437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 un objeto alterar su comportamiento cuando su estado interno cambia. Parece como si el objeto cambiara su clase</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STATE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58" name="Picture 2" descr="Patrón de diseño State">
            <a:extLst>
              <a:ext uri="{FF2B5EF4-FFF2-40B4-BE49-F238E27FC236}">
                <a16:creationId xmlns:a16="http://schemas.microsoft.com/office/drawing/2014/main" id="{10C26EA5-47DD-2166-6F1C-B07A7635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146" y="1882128"/>
            <a:ext cx="3440653" cy="21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100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permite a los mismos controles del reproductor de medios comportarse de forma diferente, dependiendo del estado actual de reproducción.</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STATE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41690322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2" name="Picture 4">
            <a:extLst>
              <a:ext uri="{FF2B5EF4-FFF2-40B4-BE49-F238E27FC236}">
                <a16:creationId xmlns:a16="http://schemas.microsoft.com/office/drawing/2014/main" id="{7A28F9AC-EBC8-7C2B-8E99-29F4257C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0015" y="1143363"/>
            <a:ext cx="4248184" cy="356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47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57598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definir una familia de algoritmos, colocar cada uno de ellos en una clase separada y hacer sus objetos intercambiables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STRATEGY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descr="Patrón de diseño Strategy">
            <a:extLst>
              <a:ext uri="{FF2B5EF4-FFF2-40B4-BE49-F238E27FC236}">
                <a16:creationId xmlns:a16="http://schemas.microsoft.com/office/drawing/2014/main" id="{9E2FCF9C-DD20-5E15-FC62-883F00603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335" y="1734671"/>
            <a:ext cx="3731064" cy="233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1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utilizar varias estrategias de pago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18537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6A1067F0-94E3-93BE-528C-2E685F2D3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788" y="1404938"/>
            <a:ext cx="41624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200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4941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Define el esqueleto de un algoritmo en la superclase pero permite que las subclases sobrescriban pasos del algoritmo sin cambiar su estructura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TEMPLATE METHOD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descr="Patrón de diseño Template method">
            <a:extLst>
              <a:ext uri="{FF2B5EF4-FFF2-40B4-BE49-F238E27FC236}">
                <a16:creationId xmlns:a16="http://schemas.microsoft.com/office/drawing/2014/main" id="{0F1058D3-F8EE-73AF-8699-865B926A7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02" y="1853892"/>
            <a:ext cx="3485830" cy="217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5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Crear elementos de interfaz de usuario (UI) multiplataforma sin acoplar el código cliente a clases UI concretas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Mientras se mantiene la consistencia de todos los elementos creados respecto al sistema operativo seleccionado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ABSTRACT FACTORY</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751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proporciona un “esqueleto” para varias ramas de inteligencia artificial (IA) en un sencillo videojuego de estrategia.</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TEMPLATE 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510486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a:extLst>
              <a:ext uri="{FF2B5EF4-FFF2-40B4-BE49-F238E27FC236}">
                <a16:creationId xmlns:a16="http://schemas.microsoft.com/office/drawing/2014/main" id="{5E212484-340C-B164-ECE2-CA9BCB9AEF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363" y="1171575"/>
            <a:ext cx="334327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325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8317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separar algoritmos de los objetos sobre los que operan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descr="Patrón de diseño Visitor">
            <a:extLst>
              <a:ext uri="{FF2B5EF4-FFF2-40B4-BE49-F238E27FC236}">
                <a16:creationId xmlns:a16="http://schemas.microsoft.com/office/drawing/2014/main" id="{E0997F17-80DB-3D8F-AAAB-E6B5A3EE3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170" y="1598400"/>
            <a:ext cx="4451294" cy="278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790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añade soporte de exportación XML a la jerarquía de clases de formas geométricas.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9393892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a:extLst>
              <a:ext uri="{FF2B5EF4-FFF2-40B4-BE49-F238E27FC236}">
                <a16:creationId xmlns:a16="http://schemas.microsoft.com/office/drawing/2014/main" id="{C9E20CCE-6D48-F429-3877-AE89B2137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691" y="1025723"/>
            <a:ext cx="5605045" cy="348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23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4188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5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008" name="Google Shape;1008;p52"/>
          <p:cNvGrpSpPr/>
          <p:nvPr/>
        </p:nvGrpSpPr>
        <p:grpSpPr>
          <a:xfrm>
            <a:off x="299286" y="189025"/>
            <a:ext cx="133205" cy="119344"/>
            <a:chOff x="222150" y="185025"/>
            <a:chExt cx="170100" cy="152400"/>
          </a:xfrm>
        </p:grpSpPr>
        <p:cxnSp>
          <p:nvCxnSpPr>
            <p:cNvPr id="1009" name="Google Shape;1009;p5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10" name="Google Shape;1010;p5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11" name="Google Shape;1011;p5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12" name="Google Shape;1012;p52"/>
          <p:cNvGrpSpPr/>
          <p:nvPr/>
        </p:nvGrpSpPr>
        <p:grpSpPr>
          <a:xfrm>
            <a:off x="286625" y="3999999"/>
            <a:ext cx="145867" cy="958251"/>
            <a:chOff x="286625" y="3923799"/>
            <a:chExt cx="145867" cy="958251"/>
          </a:xfrm>
        </p:grpSpPr>
        <p:sp>
          <p:nvSpPr>
            <p:cNvPr id="1013" name="Google Shape;1013;p5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52"/>
            <p:cNvGrpSpPr/>
            <p:nvPr/>
          </p:nvGrpSpPr>
          <p:grpSpPr>
            <a:xfrm>
              <a:off x="298112" y="4342643"/>
              <a:ext cx="110182" cy="126862"/>
              <a:chOff x="281100" y="2027800"/>
              <a:chExt cx="140700" cy="162000"/>
            </a:xfrm>
          </p:grpSpPr>
          <p:sp>
            <p:nvSpPr>
              <p:cNvPr id="1015" name="Google Shape;1015;p5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52"/>
              <p:cNvGrpSpPr/>
              <p:nvPr/>
            </p:nvGrpSpPr>
            <p:grpSpPr>
              <a:xfrm>
                <a:off x="308875" y="2088450"/>
                <a:ext cx="85200" cy="40700"/>
                <a:chOff x="308875" y="2087000"/>
                <a:chExt cx="85200" cy="40700"/>
              </a:xfrm>
            </p:grpSpPr>
            <p:cxnSp>
              <p:nvCxnSpPr>
                <p:cNvPr id="1017" name="Google Shape;1017;p5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5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19" name="Google Shape;1019;p52"/>
            <p:cNvGrpSpPr/>
            <p:nvPr/>
          </p:nvGrpSpPr>
          <p:grpSpPr>
            <a:xfrm>
              <a:off x="286625" y="3923799"/>
              <a:ext cx="133200" cy="133200"/>
              <a:chOff x="286625" y="3648899"/>
              <a:chExt cx="133200" cy="133200"/>
            </a:xfrm>
          </p:grpSpPr>
          <p:sp>
            <p:nvSpPr>
              <p:cNvPr id="1020" name="Google Shape;1020;p5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2" name="Google Shape;1022;p5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23" name="Google Shape;1023;p52"/>
          <p:cNvSpPr txBox="1">
            <a:spLocks noGrp="1"/>
          </p:cNvSpPr>
          <p:nvPr>
            <p:ph type="title"/>
          </p:nvPr>
        </p:nvSpPr>
        <p:spPr>
          <a:xfrm>
            <a:off x="1728163" y="1390038"/>
            <a:ext cx="5382000" cy="14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a:t>
            </a:r>
            <a:endParaRPr dirty="0"/>
          </a:p>
        </p:txBody>
      </p:sp>
      <p:sp>
        <p:nvSpPr>
          <p:cNvPr id="1024" name="Google Shape;1024;p52"/>
          <p:cNvSpPr txBox="1">
            <a:spLocks noGrp="1"/>
          </p:cNvSpPr>
          <p:nvPr>
            <p:ph type="subTitle" idx="1"/>
          </p:nvPr>
        </p:nvSpPr>
        <p:spPr>
          <a:xfrm>
            <a:off x="2806818" y="2998424"/>
            <a:ext cx="3224703" cy="5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Juan Esteban Salas</a:t>
            </a:r>
          </a:p>
          <a:p>
            <a:pPr marL="0" lvl="0" indent="0" algn="ctr" rtl="0">
              <a:spcBef>
                <a:spcPts val="0"/>
              </a:spcBef>
              <a:spcAft>
                <a:spcPts val="0"/>
              </a:spcAft>
              <a:buNone/>
            </a:pPr>
            <a:r>
              <a:rPr lang="es-CO" dirty="0"/>
              <a:t>juan.salasf@udea.edu.co</a:t>
            </a:r>
            <a:endParaRPr dirty="0"/>
          </a:p>
        </p:txBody>
      </p:sp>
      <p:grpSp>
        <p:nvGrpSpPr>
          <p:cNvPr id="1025" name="Google Shape;1025;p52"/>
          <p:cNvGrpSpPr/>
          <p:nvPr/>
        </p:nvGrpSpPr>
        <p:grpSpPr>
          <a:xfrm>
            <a:off x="6881947" y="1064430"/>
            <a:ext cx="879178" cy="692069"/>
            <a:chOff x="6792900" y="1385785"/>
            <a:chExt cx="879178" cy="692069"/>
          </a:xfrm>
        </p:grpSpPr>
        <p:sp>
          <p:nvSpPr>
            <p:cNvPr id="1026" name="Google Shape;1026;p52"/>
            <p:cNvSpPr/>
            <p:nvPr/>
          </p:nvSpPr>
          <p:spPr>
            <a:xfrm>
              <a:off x="6792900" y="1385785"/>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6853881" y="1514031"/>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6853881" y="1604488"/>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6853881" y="1692901"/>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6853881" y="1781073"/>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52"/>
          <p:cNvCxnSpPr/>
          <p:nvPr/>
        </p:nvCxnSpPr>
        <p:spPr>
          <a:xfrm>
            <a:off x="4049113" y="3921225"/>
            <a:ext cx="740100" cy="0"/>
          </a:xfrm>
          <a:prstGeom prst="straightConnector1">
            <a:avLst/>
          </a:prstGeom>
          <a:noFill/>
          <a:ln w="9525" cap="flat" cmpd="sng">
            <a:solidFill>
              <a:schemeClr val="dk2"/>
            </a:solidFill>
            <a:prstDash val="solid"/>
            <a:round/>
            <a:headEnd type="none" w="med" len="med"/>
            <a:tailEnd type="stealth" w="med" len="med"/>
          </a:ln>
        </p:spPr>
      </p:cxnSp>
      <p:sp>
        <p:nvSpPr>
          <p:cNvPr id="1032" name="Google Shape;1032;p52"/>
          <p:cNvSpPr/>
          <p:nvPr/>
        </p:nvSpPr>
        <p:spPr>
          <a:xfrm>
            <a:off x="2730496" y="32195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033" name="Google Shape;1033;p52"/>
          <p:cNvSpPr/>
          <p:nvPr/>
        </p:nvSpPr>
        <p:spPr>
          <a:xfrm rot="10800000">
            <a:off x="6031521" y="32195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034" name="Google Shape;1034;p5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2128</Words>
  <Application>Microsoft Office PowerPoint</Application>
  <PresentationFormat>Presentación en pantalla (16:9)</PresentationFormat>
  <Paragraphs>322</Paragraphs>
  <Slides>97</Slides>
  <Notes>92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97</vt:i4>
      </vt:variant>
    </vt:vector>
  </HeadingPairs>
  <TitlesOfParts>
    <vt:vector size="104" baseType="lpstr">
      <vt:lpstr>Fira Code Light</vt:lpstr>
      <vt:lpstr>Open Sans</vt:lpstr>
      <vt:lpstr>Arial</vt:lpstr>
      <vt:lpstr>Bebas Neue</vt:lpstr>
      <vt:lpstr>Fira Code</vt:lpstr>
      <vt:lpstr>Oswald</vt:lpstr>
      <vt:lpstr>How to Code Workshop by Slidesgo</vt:lpstr>
      <vt:lpstr>PATRONES DE DISEÑO</vt:lpstr>
      <vt:lpstr>PATRONES CREACIONALES</vt:lpstr>
      <vt:lpstr>PATRONES CREACIONALES</vt:lpstr>
      <vt:lpstr>FACTORY METHOD</vt:lpstr>
      <vt:lpstr>EJEMPL0 – FACTORY METHOD</vt:lpstr>
      <vt:lpstr>Presentación de PowerPoint</vt:lpstr>
      <vt:lpstr>Presentación de PowerPoint</vt:lpstr>
      <vt:lpstr>ABSTRACT FACTORY</vt:lpstr>
      <vt:lpstr>EJEMPL0 – ABSTRACT FACTORY</vt:lpstr>
      <vt:lpstr>Presentación de PowerPoint</vt:lpstr>
      <vt:lpstr>Presentación de PowerPoint</vt:lpstr>
      <vt:lpstr>BUILDER</vt:lpstr>
      <vt:lpstr>EJEMPL0 – BUILDER</vt:lpstr>
      <vt:lpstr>Presentación de PowerPoint</vt:lpstr>
      <vt:lpstr>Presentación de PowerPoint</vt:lpstr>
      <vt:lpstr>PROTOTYPE</vt:lpstr>
      <vt:lpstr>EJEMPL0 – PROTOTYPE</vt:lpstr>
      <vt:lpstr>Presentación de PowerPoint</vt:lpstr>
      <vt:lpstr>Presentación de PowerPoint</vt:lpstr>
      <vt:lpstr>SINGLETON</vt:lpstr>
      <vt:lpstr>EJEMPL0 – SINGLETON</vt:lpstr>
      <vt:lpstr>Presentación de PowerPoint</vt:lpstr>
      <vt:lpstr>Presentación de PowerPoint</vt:lpstr>
      <vt:lpstr>PATRONES ESTRUCTURALES</vt:lpstr>
      <vt:lpstr>ADAPTER</vt:lpstr>
      <vt:lpstr>EJEMPL0 – ADAPTER</vt:lpstr>
      <vt:lpstr>Presentación de PowerPoint</vt:lpstr>
      <vt:lpstr>Presentación de PowerPoint</vt:lpstr>
      <vt:lpstr>BRIDGE</vt:lpstr>
      <vt:lpstr>EJEMPL0 – BRIDGE</vt:lpstr>
      <vt:lpstr>Presentación de PowerPoint</vt:lpstr>
      <vt:lpstr>Presentación de PowerPoint</vt:lpstr>
      <vt:lpstr>COMPOSITE</vt:lpstr>
      <vt:lpstr>EJEMPL0 – COMPOSITE</vt:lpstr>
      <vt:lpstr>Presentación de PowerPoint</vt:lpstr>
      <vt:lpstr>Presentación de PowerPoint</vt:lpstr>
      <vt:lpstr>DECORATOR</vt:lpstr>
      <vt:lpstr>EJEMPL0 – DECORATOR</vt:lpstr>
      <vt:lpstr>Presentación de PowerPoint</vt:lpstr>
      <vt:lpstr>Presentación de PowerPoint</vt:lpstr>
      <vt:lpstr>FACADE</vt:lpstr>
      <vt:lpstr>EJEMPL0 – FACADE</vt:lpstr>
      <vt:lpstr>Presentación de PowerPoint</vt:lpstr>
      <vt:lpstr>Presentación de PowerPoint</vt:lpstr>
      <vt:lpstr>FLYWEIGHT</vt:lpstr>
      <vt:lpstr>EJEMPL0 – FLYWEIGHT</vt:lpstr>
      <vt:lpstr>Presentación de PowerPoint</vt:lpstr>
      <vt:lpstr>Presentación de PowerPoint</vt:lpstr>
      <vt:lpstr>PROXY</vt:lpstr>
      <vt:lpstr>EJEMPL0 – PROXY</vt:lpstr>
      <vt:lpstr>Presentación de PowerPoint</vt:lpstr>
      <vt:lpstr>PATRONES DE COMPORTAMIENTO</vt:lpstr>
      <vt:lpstr>CHAIN OF RESPONSIBILITY</vt:lpstr>
      <vt:lpstr>EJEMPL0 – </vt:lpstr>
      <vt:lpstr>Presentación de PowerPoint</vt:lpstr>
      <vt:lpstr>Presentación de PowerPoint</vt:lpstr>
      <vt:lpstr>COMMAND</vt:lpstr>
      <vt:lpstr>COMMAND - Estructura</vt:lpstr>
      <vt:lpstr>EJEMPL0 – COMMAND</vt:lpstr>
      <vt:lpstr>Presentación de PowerPoint</vt:lpstr>
      <vt:lpstr>Presentación de PowerPoint</vt:lpstr>
      <vt:lpstr>ITERATOR</vt:lpstr>
      <vt:lpstr>ITERATOR - Estructura</vt:lpstr>
      <vt:lpstr>EJEMPL0 – ITERATOR </vt:lpstr>
      <vt:lpstr>Presentación de PowerPoint</vt:lpstr>
      <vt:lpstr>Presentación de PowerPoint</vt:lpstr>
      <vt:lpstr>MEDIATOR</vt:lpstr>
      <vt:lpstr>MEDIATOR - Estructura</vt:lpstr>
      <vt:lpstr>EJEMPL0 – MEDIATOR </vt:lpstr>
      <vt:lpstr>Presentación de PowerPoint</vt:lpstr>
      <vt:lpstr>Presentación de PowerPoint</vt:lpstr>
      <vt:lpstr>MEMENTO</vt:lpstr>
      <vt:lpstr>MEMENTO - Estructura</vt:lpstr>
      <vt:lpstr>EJEMPL0 – MEMENTO</vt:lpstr>
      <vt:lpstr>Presentación de PowerPoint</vt:lpstr>
      <vt:lpstr>OBSERVER</vt:lpstr>
      <vt:lpstr>OBSERVER - Estructura</vt:lpstr>
      <vt:lpstr>EJEMPL0 – OBSERVER</vt:lpstr>
      <vt:lpstr>Presentación de PowerPoint</vt:lpstr>
      <vt:lpstr>Presentación de PowerPoint</vt:lpstr>
      <vt:lpstr>STATE</vt:lpstr>
      <vt:lpstr>EJEMPL0 – STATE </vt:lpstr>
      <vt:lpstr>Presentación de PowerPoint</vt:lpstr>
      <vt:lpstr>Presentación de PowerPoint</vt:lpstr>
      <vt:lpstr>STRATEGY</vt:lpstr>
      <vt:lpstr>EJEMPL0 – </vt:lpstr>
      <vt:lpstr>Presentación de PowerPoint</vt:lpstr>
      <vt:lpstr>Presentación de PowerPoint</vt:lpstr>
      <vt:lpstr>TEMPLATE METHOD</vt:lpstr>
      <vt:lpstr>EJEMPL0 – TEMPLATE METHOD</vt:lpstr>
      <vt:lpstr>Presentación de PowerPoint</vt:lpstr>
      <vt:lpstr>Presentación de PowerPoint</vt:lpstr>
      <vt:lpstr>VISITOR</vt:lpstr>
      <vt:lpstr>EJEMPL0 – </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CODE WORKSHOP </dc:title>
  <cp:lastModifiedBy>Juan Esteban Salas Florez</cp:lastModifiedBy>
  <cp:revision>17</cp:revision>
  <dcterms:modified xsi:type="dcterms:W3CDTF">2022-10-11T20:30:24Z</dcterms:modified>
</cp:coreProperties>
</file>